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handoutMasterIdLst>
    <p:handoutMasterId r:id="rId11"/>
  </p:handoutMasterIdLst>
  <p:sldIdLst>
    <p:sldId id="374" r:id="rId2"/>
    <p:sldId id="363" r:id="rId3"/>
    <p:sldId id="369" r:id="rId4"/>
    <p:sldId id="371" r:id="rId5"/>
    <p:sldId id="370" r:id="rId6"/>
    <p:sldId id="376" r:id="rId7"/>
    <p:sldId id="372" r:id="rId8"/>
    <p:sldId id="373" r:id="rId9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00CC"/>
    <a:srgbClr val="000000"/>
    <a:srgbClr val="0099FF"/>
    <a:srgbClr val="0000FF"/>
    <a:srgbClr val="E671EF"/>
    <a:srgbClr val="F6B704"/>
    <a:srgbClr val="6BD147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81" autoAdjust="0"/>
  </p:normalViewPr>
  <p:slideViewPr>
    <p:cSldViewPr>
      <p:cViewPr varScale="1">
        <p:scale>
          <a:sx n="83" d="100"/>
          <a:sy n="83" d="100"/>
        </p:scale>
        <p:origin x="146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14F1700-DD39-4C89-BBEA-C84071567B07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CBB6EFE-F9EF-4AB7-95EE-5AD9D9C7446F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091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/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89329F9-7CE1-4457-9B10-F49654DB08E1}" type="datetimeFigureOut">
              <a:rPr lang="it-IT"/>
              <a:pPr>
                <a:defRPr/>
              </a:pPr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0" tIns="45645" rIns="91290" bIns="45645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679" y="4714653"/>
            <a:ext cx="5436317" cy="4466756"/>
          </a:xfrm>
          <a:prstGeom prst="rect">
            <a:avLst/>
          </a:prstGeom>
        </p:spPr>
        <p:txBody>
          <a:bodyPr vert="horz" lIns="91290" tIns="45645" rIns="91290" bIns="45645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6065" cy="495793"/>
          </a:xfrm>
          <a:prstGeom prst="rect">
            <a:avLst/>
          </a:prstGeom>
        </p:spPr>
        <p:txBody>
          <a:bodyPr vert="horz" lIns="91290" tIns="45645" rIns="91290" bIns="45645" rtlCol="0" anchor="b"/>
          <a:lstStyle>
            <a:lvl1pPr algn="l" eaLnBrk="1" hangingPunct="1">
              <a:defRPr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092" y="9429305"/>
            <a:ext cx="2946065" cy="495793"/>
          </a:xfrm>
          <a:prstGeom prst="rect">
            <a:avLst/>
          </a:prstGeom>
        </p:spPr>
        <p:txBody>
          <a:bodyPr vert="horz" wrap="square" lIns="91290" tIns="45645" rIns="91290" bIns="456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0851DE94-9CCA-41DD-8F71-EF4088537454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20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0BC52-ABC3-438B-A95C-E8C33D47DBAA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DC7C-252A-452C-B5A8-790B9746F271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39FE2-AB67-4861-9CBE-0A773FEF9AE9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12B40-A0DA-4D1A-A20A-71BF3E74F813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B9DC1-3F31-47EF-9E20-ED127150B95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615DA3-959F-4339-9E7B-6722E538E534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07140-921A-437C-BB67-1A9963E306A2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DB3C7-E48E-4AF5-A1DC-894BB822BFFF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BDA88-C30B-4615-8AC9-083D9E506EF0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1C5D9-886B-4925-B1A8-8C521E3D2EDC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9BC7-4DBA-49C2-99D6-0CB1EA5002B8}" type="slidenum">
              <a:rPr lang="en-GB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8221748-97DD-4B7C-AEBA-EAC890B1B6F0}" type="slidenum">
              <a:rPr lang="en-GB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Foglio_di_lavoro_di_Microsoft_Excel.xlsx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271424"/>
            <a:ext cx="8712968" cy="881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6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sz="2600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sz="2600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482526" y="4638206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Maurizio Caracci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Area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Coordinamento per le Politiche di Coesione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dell’istruzione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94149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5 dell’</a:t>
            </a:r>
            <a:r>
              <a:rPr kumimoji="0" lang="it-IT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b="1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algn="ctr" eaLnBrk="1" hangingPunct="1"/>
            <a:r>
              <a:rPr lang="it-IT" dirty="0" smtClean="0"/>
              <a:t>Informativa sullo stato di avanzamento del PO </a:t>
            </a:r>
            <a:endParaRPr lang="it-IT" dirty="0"/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86814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1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287016" y="22407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PO </a:t>
            </a:r>
            <a:r>
              <a:rPr lang="it-IT" sz="2800" dirty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2014-2020 al giugno 2019 </a:t>
            </a:r>
            <a:endParaRPr lang="it-IT" sz="2800" dirty="0">
              <a:solidFill>
                <a:srgbClr val="0066CC"/>
              </a:solidFill>
              <a:cs typeface="Arial" panose="020B0604020202020204" pitchFamily="34" charset="0"/>
            </a:endParaRP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522024"/>
            <a:ext cx="8064895" cy="4567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magin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964" y="2418044"/>
            <a:ext cx="4285859" cy="1402202"/>
          </a:xfrm>
          <a:prstGeom prst="rect">
            <a:avLst/>
          </a:prstGeom>
        </p:spPr>
      </p:pic>
      <p:sp>
        <p:nvSpPr>
          <p:cNvPr id="17" name="Freccia a destra 16"/>
          <p:cNvSpPr/>
          <p:nvPr/>
        </p:nvSpPr>
        <p:spPr>
          <a:xfrm>
            <a:off x="2357416" y="476724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/>
          <p:cNvSpPr/>
          <p:nvPr/>
        </p:nvSpPr>
        <p:spPr>
          <a:xfrm>
            <a:off x="2340653" y="27951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323528" y="103589"/>
            <a:ext cx="8677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Avanzamento </a:t>
            </a:r>
            <a:r>
              <a:rPr lang="it-IT" dirty="0" smtClean="0"/>
              <a:t>31 </a:t>
            </a:r>
            <a:r>
              <a:rPr lang="it-IT" dirty="0"/>
              <a:t>dicembre 2018 – giugno 2019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65479" y="2596152"/>
            <a:ext cx="2312046" cy="88257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Risorse Programmate 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539003" y="4523356"/>
            <a:ext cx="3798473" cy="914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/>
          <p:cNvSpPr/>
          <p:nvPr/>
        </p:nvSpPr>
        <p:spPr>
          <a:xfrm>
            <a:off x="6011033" y="2859200"/>
            <a:ext cx="1154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+ 2,4%</a:t>
            </a:r>
            <a:endParaRPr lang="it-IT" dirty="0"/>
          </a:p>
        </p:txBody>
      </p:sp>
      <p:sp>
        <p:nvSpPr>
          <p:cNvPr id="15" name="Rettangolo arrotondato 14"/>
          <p:cNvSpPr/>
          <p:nvPr/>
        </p:nvSpPr>
        <p:spPr>
          <a:xfrm>
            <a:off x="506847" y="4523595"/>
            <a:ext cx="2160239" cy="9144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Risorse Impegnate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6111990" y="4755482"/>
            <a:ext cx="1151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+ 4,4%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985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3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4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143508" y="8219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Principali iniziative avviate/in corso nel 2019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412776"/>
            <a:ext cx="727280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33264" y="717525"/>
            <a:ext cx="867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sz="2400" dirty="0"/>
              <a:t>Risorse programmate al giugno 2019 = +2,4%</a:t>
            </a: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782820"/>
              </p:ext>
            </p:extLst>
          </p:nvPr>
        </p:nvGraphicFramePr>
        <p:xfrm>
          <a:off x="342900" y="1197896"/>
          <a:ext cx="8458200" cy="4983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Foglio di lavoro" r:id="rId6" imgW="8458382" imgH="5505631" progId="Excel.Sheet.12">
                  <p:embed/>
                </p:oleObj>
              </mc:Choice>
              <mc:Fallback>
                <p:oleObj name="Foglio di lavoro" r:id="rId6" imgW="8458382" imgH="55056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2900" y="1197896"/>
                        <a:ext cx="8458200" cy="49838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796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34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70992" y="710733"/>
            <a:ext cx="867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Risorse impegnate al giugno 2019 = +4,4%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0992" y="123188"/>
            <a:ext cx="8965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Principali iniziative avviate/in corso nel 2019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287963"/>
            <a:ext cx="7920879" cy="485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00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15516" y="1316651"/>
            <a:ext cx="8712968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Comitato di Sorveglianza del  </a:t>
            </a:r>
            <a:r>
              <a:rPr lang="it-IT" dirty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Programma Operativo </a:t>
            </a:r>
            <a:endParaRPr lang="it-IT" dirty="0" smtClean="0">
              <a:solidFill>
                <a:srgbClr val="0070C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 defTabSz="449263" eaLnBrk="1" hangingPunct="1">
              <a:lnSpc>
                <a:spcPct val="95000"/>
              </a:lnSpc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it-IT" sz="2800" dirty="0" smtClean="0">
                <a:solidFill>
                  <a:srgbClr val="0070C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FSE Sicilia 2014 – 2020</a:t>
            </a:r>
            <a:endParaRPr lang="it-IT" sz="28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03648" y="332656"/>
            <a:ext cx="6279678" cy="10698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/>
          <p:cNvSpPr txBox="1"/>
          <p:nvPr/>
        </p:nvSpPr>
        <p:spPr>
          <a:xfrm>
            <a:off x="482526" y="4638206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Relatore Dott. Maurizio Caracci</a:t>
            </a:r>
          </a:p>
          <a:p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Area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Coordinamento per le Politiche di Coesione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Dipartimento </a:t>
            </a:r>
            <a:r>
              <a:rPr lang="it-IT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dell’istruzione </a:t>
            </a: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 della formazione professionale</a:t>
            </a:r>
            <a:endParaRPr lang="it-IT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972269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Punto 5.b dell’</a:t>
            </a:r>
            <a:r>
              <a:rPr kumimoji="0" lang="it-IT" sz="2000" b="1" i="0" u="none" strike="noStrike" cap="none" normalizeH="0" baseline="0" dirty="0" err="1" smtClean="0">
                <a:ln>
                  <a:noFill/>
                </a:ln>
                <a:effectLst/>
                <a:ea typeface="SimSun" pitchFamily="2" charset="-122"/>
                <a:cs typeface="Arial" panose="020B0604020202020204" pitchFamily="34" charset="0"/>
              </a:rPr>
              <a:t>OdG</a:t>
            </a:r>
            <a:endParaRPr kumimoji="0" lang="it-IT" sz="2000" b="1" i="0" u="none" strike="noStrike" cap="none" normalizeH="0" baseline="0" dirty="0" smtClean="0">
              <a:ln>
                <a:noFill/>
              </a:ln>
              <a:effectLst/>
              <a:ea typeface="SimSun" pitchFamily="2" charset="-122"/>
              <a:cs typeface="Arial" panose="020B0604020202020204" pitchFamily="34" charset="0"/>
            </a:endParaRPr>
          </a:p>
          <a:p>
            <a:pPr lvl="1" algn="ctr"/>
            <a:r>
              <a:rPr lang="en-US" dirty="0" smtClean="0"/>
              <a:t>SPESA SOSTENUTA E PREVISIONI PER IL 2019 E 2020 </a:t>
            </a:r>
            <a:endParaRPr lang="it-IT" sz="2800" dirty="0"/>
          </a:p>
        </p:txBody>
      </p:sp>
      <p:pic>
        <p:nvPicPr>
          <p:cNvPr id="15" name="Immagine 14" descr="logoFSESicilia2020completo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03" y="6105580"/>
            <a:ext cx="2674009" cy="733511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868144" y="6179947"/>
            <a:ext cx="3275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Palermo 25 giugno 2019</a:t>
            </a:r>
          </a:p>
          <a:p>
            <a:pPr algn="ctr"/>
            <a:r>
              <a:rPr lang="it-IT" sz="1600" dirty="0" smtClean="0">
                <a:solidFill>
                  <a:srgbClr val="0070C0"/>
                </a:solidFill>
              </a:rPr>
              <a:t>I.P.S.S.E.O.A. "Pietro Piazza</a:t>
            </a:r>
            <a:r>
              <a:rPr lang="it-IT" sz="1600" dirty="0">
                <a:solidFill>
                  <a:srgbClr val="0070C0"/>
                </a:solidFill>
              </a:rPr>
              <a:t>"</a:t>
            </a:r>
            <a:endParaRPr lang="it-IT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1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792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322335"/>
            <a:ext cx="867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Certificazioni 2019 e previsioni </a:t>
            </a:r>
            <a:r>
              <a:rPr lang="it-IT" dirty="0" smtClean="0"/>
              <a:t>2019-2020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87016" y="151539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Spesa </a:t>
            </a:r>
            <a:r>
              <a:rPr lang="it-IT" dirty="0"/>
              <a:t>sostenuta e previsioni per il 2019 e 2020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1836911"/>
            <a:ext cx="7632848" cy="432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9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lum bright="49000"/>
          </a:blip>
          <a:srcRect r="4382"/>
          <a:stretch>
            <a:fillRect/>
          </a:stretch>
        </p:blipFill>
        <p:spPr bwMode="auto">
          <a:xfrm>
            <a:off x="611560" y="476672"/>
            <a:ext cx="8532440" cy="64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magine 5"/>
          <p:cNvPicPr>
            <a:picLocks noChangeAspect="1" noChangeArrowheads="1"/>
          </p:cNvPicPr>
          <p:nvPr/>
        </p:nvPicPr>
        <p:blipFill>
          <a:blip r:embed="rId3" cstate="print"/>
          <a:srcRect t="26851" r="5627"/>
          <a:stretch>
            <a:fillRect/>
          </a:stretch>
        </p:blipFill>
        <p:spPr bwMode="auto">
          <a:xfrm>
            <a:off x="6588125" y="6309568"/>
            <a:ext cx="22320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87016" y="1109924"/>
            <a:ext cx="8677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Target finanziario 31.12.2019 - 2020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97260" y="105350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>
              <a:defRPr sz="2800">
                <a:solidFill>
                  <a:srgbClr val="0066CC"/>
                </a:solidFill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it-IT" dirty="0"/>
              <a:t>Spesa sostenuta e previsioni per il 2019 e 2020</a:t>
            </a:r>
          </a:p>
        </p:txBody>
      </p:sp>
      <p:pic>
        <p:nvPicPr>
          <p:cNvPr id="11" name="Immagine 10" descr="Proposta logo antropomorfo FSE SICI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6" y="6292350"/>
            <a:ext cx="2108148" cy="576000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11560" y="1522024"/>
            <a:ext cx="7272808" cy="4067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5" name="Rettangolo arrotondato 4"/>
          <p:cNvSpPr/>
          <p:nvPr/>
        </p:nvSpPr>
        <p:spPr>
          <a:xfrm>
            <a:off x="467544" y="1712644"/>
            <a:ext cx="3600400" cy="1107248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50" dirty="0"/>
              <a:t>Target  </a:t>
            </a:r>
            <a:r>
              <a:rPr lang="it-IT" sz="2150" dirty="0" smtClean="0"/>
              <a:t>2019 </a:t>
            </a:r>
            <a:r>
              <a:rPr lang="it-IT" sz="2150" dirty="0"/>
              <a:t>(</a:t>
            </a:r>
            <a:r>
              <a:rPr lang="it-IT" sz="2150" dirty="0" smtClean="0"/>
              <a:t>n+3)   </a:t>
            </a:r>
          </a:p>
          <a:p>
            <a:pPr algn="ctr"/>
            <a:r>
              <a:rPr lang="it-IT" sz="2150" dirty="0" smtClean="0"/>
              <a:t>€. 188.719213,85</a:t>
            </a:r>
            <a:endParaRPr lang="it-IT" sz="2150" dirty="0"/>
          </a:p>
        </p:txBody>
      </p:sp>
      <p:sp>
        <p:nvSpPr>
          <p:cNvPr id="6" name="Rettangolo arrotondato 5"/>
          <p:cNvSpPr/>
          <p:nvPr/>
        </p:nvSpPr>
        <p:spPr>
          <a:xfrm>
            <a:off x="5418891" y="1740698"/>
            <a:ext cx="3545597" cy="107919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/>
              <a:t>Certificato 2018 </a:t>
            </a:r>
            <a:endParaRPr lang="it-IT" sz="2000" dirty="0" smtClean="0"/>
          </a:p>
          <a:p>
            <a:pPr algn="ctr"/>
            <a:r>
              <a:rPr lang="it-IT" sz="2000" dirty="0" smtClean="0"/>
              <a:t>+ </a:t>
            </a:r>
            <a:r>
              <a:rPr lang="it-IT" sz="2000" dirty="0"/>
              <a:t>Previsioni </a:t>
            </a:r>
            <a:r>
              <a:rPr lang="it-IT" sz="2000" dirty="0" smtClean="0"/>
              <a:t>2019</a:t>
            </a:r>
          </a:p>
          <a:p>
            <a:pPr algn="ctr"/>
            <a:r>
              <a:rPr lang="it-IT" sz="2000" dirty="0" smtClean="0"/>
              <a:t>€. </a:t>
            </a:r>
            <a:r>
              <a:rPr lang="it-IT" sz="2200" dirty="0" smtClean="0"/>
              <a:t>192.245.854,54</a:t>
            </a:r>
            <a:endParaRPr lang="it-IT" sz="2200" dirty="0"/>
          </a:p>
        </p:txBody>
      </p:sp>
      <p:sp>
        <p:nvSpPr>
          <p:cNvPr id="10" name="Ovale 9"/>
          <p:cNvSpPr/>
          <p:nvPr/>
        </p:nvSpPr>
        <p:spPr>
          <a:xfrm>
            <a:off x="3815408" y="3073029"/>
            <a:ext cx="1800200" cy="7920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+ 1,9%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586781" y="4044929"/>
            <a:ext cx="3600400" cy="1140617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150" dirty="0"/>
              <a:t>Target  </a:t>
            </a:r>
            <a:r>
              <a:rPr lang="it-IT" sz="2150" dirty="0" smtClean="0"/>
              <a:t>2020 </a:t>
            </a:r>
            <a:r>
              <a:rPr lang="it-IT" sz="2150" dirty="0"/>
              <a:t>(</a:t>
            </a:r>
            <a:r>
              <a:rPr lang="it-IT" sz="2150" dirty="0" smtClean="0"/>
              <a:t>n+3)   </a:t>
            </a:r>
          </a:p>
          <a:p>
            <a:pPr algn="ctr"/>
            <a:r>
              <a:rPr lang="it-IT" sz="2150" dirty="0"/>
              <a:t>€. </a:t>
            </a:r>
            <a:r>
              <a:rPr lang="it-IT" sz="2150" dirty="0" smtClean="0"/>
              <a:t>282.056.654,57 </a:t>
            </a:r>
            <a:endParaRPr lang="it-IT" sz="2150" dirty="0"/>
          </a:p>
        </p:txBody>
      </p:sp>
      <p:sp>
        <p:nvSpPr>
          <p:cNvPr id="18" name="Rettangolo arrotondato 17"/>
          <p:cNvSpPr/>
          <p:nvPr/>
        </p:nvSpPr>
        <p:spPr>
          <a:xfrm>
            <a:off x="5274553" y="3995470"/>
            <a:ext cx="3545597" cy="1079194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/>
              <a:t>Certificato </a:t>
            </a:r>
            <a:r>
              <a:rPr lang="it-IT" sz="2000" dirty="0" smtClean="0"/>
              <a:t>2019</a:t>
            </a:r>
          </a:p>
          <a:p>
            <a:pPr algn="ctr"/>
            <a:r>
              <a:rPr lang="it-IT" sz="2000" dirty="0" smtClean="0"/>
              <a:t>+ </a:t>
            </a:r>
            <a:r>
              <a:rPr lang="it-IT" sz="2000" dirty="0"/>
              <a:t>Previsioni </a:t>
            </a:r>
            <a:r>
              <a:rPr lang="it-IT" sz="2000" dirty="0" smtClean="0"/>
              <a:t>2020</a:t>
            </a:r>
          </a:p>
          <a:p>
            <a:pPr algn="ctr"/>
            <a:r>
              <a:rPr lang="it-IT" sz="2000" dirty="0" smtClean="0"/>
              <a:t>€. </a:t>
            </a:r>
            <a:r>
              <a:rPr lang="it-IT" sz="2200" dirty="0" smtClean="0"/>
              <a:t>317.782.462,014</a:t>
            </a:r>
            <a:endParaRPr lang="it-IT" sz="2200" dirty="0"/>
          </a:p>
        </p:txBody>
      </p:sp>
      <p:sp>
        <p:nvSpPr>
          <p:cNvPr id="20" name="Ovale 19"/>
          <p:cNvSpPr/>
          <p:nvPr/>
        </p:nvSpPr>
        <p:spPr>
          <a:xfrm>
            <a:off x="3931162" y="5254476"/>
            <a:ext cx="1836712" cy="7920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+ 12,7%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9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3729</TotalTime>
  <Words>219</Words>
  <Application>Microsoft Office PowerPoint</Application>
  <PresentationFormat>Presentazione su schermo (4:3)</PresentationFormat>
  <Paragraphs>44</Paragraphs>
  <Slides>8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ＭＳ Ｐゴシック</vt:lpstr>
      <vt:lpstr>SimSun</vt:lpstr>
      <vt:lpstr>Arial</vt:lpstr>
      <vt:lpstr>Calibri</vt:lpstr>
      <vt:lpstr>Tema di Office</vt:lpstr>
      <vt:lpstr>Foglio di lavoro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College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gdoleans</dc:creator>
  <cp:lastModifiedBy>ClesSicilia03</cp:lastModifiedBy>
  <cp:revision>539</cp:revision>
  <cp:lastPrinted>2019-06-19T20:30:13Z</cp:lastPrinted>
  <dcterms:created xsi:type="dcterms:W3CDTF">2007-03-15T14:10:26Z</dcterms:created>
  <dcterms:modified xsi:type="dcterms:W3CDTF">2019-06-24T14:12:36Z</dcterms:modified>
</cp:coreProperties>
</file>